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8" r:id="rId3"/>
    <p:sldId id="269" r:id="rId4"/>
    <p:sldId id="257" r:id="rId5"/>
    <p:sldId id="258" r:id="rId6"/>
    <p:sldId id="259" r:id="rId7"/>
    <p:sldId id="260" r:id="rId8"/>
    <p:sldId id="261" r:id="rId9"/>
    <p:sldId id="262" r:id="rId1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09" autoAdjust="0"/>
  </p:normalViewPr>
  <p:slideViewPr>
    <p:cSldViewPr snapToGrid="0">
      <p:cViewPr varScale="1">
        <p:scale>
          <a:sx n="104" d="100"/>
          <a:sy n="104" d="100"/>
        </p:scale>
        <p:origin x="63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9C6B2-E4CD-47A9-9B79-0FCB4C5AD47C}" type="datetimeFigureOut">
              <a:rPr lang="da-DK" smtClean="0"/>
              <a:t>24-06-2022</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FFA400-FBED-41EA-B158-AC32945FEC31}" type="slidenum">
              <a:rPr lang="da-DK" smtClean="0"/>
              <a:t>‹Nr.›</a:t>
            </a:fld>
            <a:endParaRPr lang="da-DK"/>
          </a:p>
        </p:txBody>
      </p:sp>
    </p:spTree>
    <p:extLst>
      <p:ext uri="{BB962C8B-B14F-4D97-AF65-F5344CB8AC3E}">
        <p14:creationId xmlns:p14="http://schemas.microsoft.com/office/powerpoint/2010/main" val="47580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Stratospheric_aerosol_injection#/media/File:SPICE_SRM_overview.jp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sz="1800" dirty="0">
                <a:effectLst/>
                <a:latin typeface="Times New Roman" panose="02020603050405020304" pitchFamily="18" charset="0"/>
                <a:ea typeface="Calibri" panose="020F0502020204030204" pitchFamily="34" charset="0"/>
              </a:rPr>
              <a:t>Source (left): </a:t>
            </a:r>
            <a:r>
              <a:rPr lang="en-US"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3"/>
              </a:rPr>
              <a:t>https://en.wikipedia.org/wiki/Stratospheric_aerosol_injection#/media/File:SPICE_SRM_overview.jpg</a:t>
            </a:r>
            <a:r>
              <a:rPr lang="da-DK" sz="18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rPr>
              <a:t>(CC BY-SA 3.0)</a:t>
            </a:r>
          </a:p>
          <a:p>
            <a:r>
              <a:rPr lang="en-US" sz="1800" dirty="0">
                <a:effectLst/>
                <a:latin typeface="Times New Roman" panose="02020603050405020304" pitchFamily="18" charset="0"/>
                <a:ea typeface="Calibri" panose="020F0502020204030204" pitchFamily="34" charset="0"/>
              </a:rPr>
              <a:t>Source (right): https://www.geoengineeringmonitor.org/2021/02/stratospheric_aerosol_injection/</a:t>
            </a:r>
            <a:endParaRPr lang="da-DK" dirty="0"/>
          </a:p>
        </p:txBody>
      </p:sp>
      <p:sp>
        <p:nvSpPr>
          <p:cNvPr id="4" name="Slide Number Placeholder 3"/>
          <p:cNvSpPr>
            <a:spLocks noGrp="1"/>
          </p:cNvSpPr>
          <p:nvPr>
            <p:ph type="sldNum" sz="quarter" idx="5"/>
          </p:nvPr>
        </p:nvSpPr>
        <p:spPr/>
        <p:txBody>
          <a:bodyPr/>
          <a:lstStyle/>
          <a:p>
            <a:fld id="{D5FFA400-FBED-41EA-B158-AC32945FEC31}" type="slidenum">
              <a:rPr lang="da-DK" smtClean="0"/>
              <a:t>4</a:t>
            </a:fld>
            <a:endParaRPr lang="da-DK"/>
          </a:p>
        </p:txBody>
      </p:sp>
    </p:spTree>
    <p:extLst>
      <p:ext uri="{BB962C8B-B14F-4D97-AF65-F5344CB8AC3E}">
        <p14:creationId xmlns:p14="http://schemas.microsoft.com/office/powerpoint/2010/main" val="342908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Calibri" panose="020F0502020204030204" pitchFamily="34" charset="0"/>
              </a:rPr>
              <a:t>Source (left): </a:t>
            </a:r>
            <a:r>
              <a:rPr lang="en-US" sz="1800" dirty="0">
                <a:effectLst/>
                <a:latin typeface="Times New Roman" panose="02020603050405020304" pitchFamily="18" charset="0"/>
                <a:ea typeface="Calibri" panose="020F0502020204030204" pitchFamily="34" charset="0"/>
              </a:rPr>
              <a:t>re-drawn based on futurism.com</a:t>
            </a:r>
            <a:endParaRPr lang="en-US" sz="1200" dirty="0">
              <a:effectLst/>
              <a:latin typeface="Times New Roman" panose="02020603050405020304" pitchFamily="18" charset="0"/>
              <a:ea typeface="Calibri" panose="020F0502020204030204" pitchFamily="34" charset="0"/>
            </a:endParaRPr>
          </a:p>
          <a:p>
            <a:r>
              <a:rPr lang="en-US" sz="1200" dirty="0">
                <a:effectLst/>
                <a:latin typeface="Times New Roman" panose="02020603050405020304" pitchFamily="18" charset="0"/>
                <a:ea typeface="Calibri" panose="020F0502020204030204" pitchFamily="34" charset="0"/>
              </a:rPr>
              <a:t>Source (right): https://www.geoengineeringmonitor.org/2021/02/stratospheric_aerosol_injection/</a:t>
            </a:r>
            <a:endParaRPr lang="da-DK" dirty="0"/>
          </a:p>
          <a:p>
            <a:endParaRPr lang="da-DK" dirty="0"/>
          </a:p>
        </p:txBody>
      </p:sp>
      <p:sp>
        <p:nvSpPr>
          <p:cNvPr id="4" name="Slide Number Placeholder 3"/>
          <p:cNvSpPr>
            <a:spLocks noGrp="1"/>
          </p:cNvSpPr>
          <p:nvPr>
            <p:ph type="sldNum" sz="quarter" idx="5"/>
          </p:nvPr>
        </p:nvSpPr>
        <p:spPr/>
        <p:txBody>
          <a:bodyPr/>
          <a:lstStyle/>
          <a:p>
            <a:fld id="{D5FFA400-FBED-41EA-B158-AC32945FEC31}" type="slidenum">
              <a:rPr lang="da-DK" smtClean="0"/>
              <a:t>5</a:t>
            </a:fld>
            <a:endParaRPr lang="da-DK"/>
          </a:p>
        </p:txBody>
      </p:sp>
    </p:spTree>
    <p:extLst>
      <p:ext uri="{BB962C8B-B14F-4D97-AF65-F5344CB8AC3E}">
        <p14:creationId xmlns:p14="http://schemas.microsoft.com/office/powerpoint/2010/main" val="230094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Source: https://climatemodeling.science.energy.gov/research-highlights/bright-side-arctic-clouds</a:t>
            </a:r>
            <a:endParaRPr lang="da-DK" dirty="0"/>
          </a:p>
        </p:txBody>
      </p:sp>
      <p:sp>
        <p:nvSpPr>
          <p:cNvPr id="4" name="Slide Number Placeholder 3"/>
          <p:cNvSpPr>
            <a:spLocks noGrp="1"/>
          </p:cNvSpPr>
          <p:nvPr>
            <p:ph type="sldNum" sz="quarter" idx="5"/>
          </p:nvPr>
        </p:nvSpPr>
        <p:spPr/>
        <p:txBody>
          <a:bodyPr/>
          <a:lstStyle/>
          <a:p>
            <a:fld id="{D5FFA400-FBED-41EA-B158-AC32945FEC31}" type="slidenum">
              <a:rPr lang="da-DK" smtClean="0"/>
              <a:t>6</a:t>
            </a:fld>
            <a:endParaRPr lang="da-DK"/>
          </a:p>
        </p:txBody>
      </p:sp>
    </p:spTree>
    <p:extLst>
      <p:ext uri="{BB962C8B-B14F-4D97-AF65-F5344CB8AC3E}">
        <p14:creationId xmlns:p14="http://schemas.microsoft.com/office/powerpoint/2010/main" val="2293422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Source: https://www.nature.com/articles/s41467-018-05938-3</a:t>
            </a:r>
          </a:p>
        </p:txBody>
      </p:sp>
      <p:sp>
        <p:nvSpPr>
          <p:cNvPr id="4" name="Slide Number Placeholder 3"/>
          <p:cNvSpPr>
            <a:spLocks noGrp="1"/>
          </p:cNvSpPr>
          <p:nvPr>
            <p:ph type="sldNum" sz="quarter" idx="5"/>
          </p:nvPr>
        </p:nvSpPr>
        <p:spPr/>
        <p:txBody>
          <a:bodyPr/>
          <a:lstStyle/>
          <a:p>
            <a:fld id="{D5FFA400-FBED-41EA-B158-AC32945FEC31}" type="slidenum">
              <a:rPr lang="da-DK" smtClean="0"/>
              <a:t>7</a:t>
            </a:fld>
            <a:endParaRPr lang="da-DK"/>
          </a:p>
        </p:txBody>
      </p:sp>
    </p:spTree>
    <p:extLst>
      <p:ext uri="{BB962C8B-B14F-4D97-AF65-F5344CB8AC3E}">
        <p14:creationId xmlns:p14="http://schemas.microsoft.com/office/powerpoint/2010/main" val="393124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Source: https://www.carbonbrief.org/solar-geoengineering-may-not-cool-the-oceans-study-says/</a:t>
            </a:r>
          </a:p>
        </p:txBody>
      </p:sp>
      <p:sp>
        <p:nvSpPr>
          <p:cNvPr id="4" name="Slide Number Placeholder 3"/>
          <p:cNvSpPr>
            <a:spLocks noGrp="1"/>
          </p:cNvSpPr>
          <p:nvPr>
            <p:ph type="sldNum" sz="quarter" idx="5"/>
          </p:nvPr>
        </p:nvSpPr>
        <p:spPr/>
        <p:txBody>
          <a:bodyPr/>
          <a:lstStyle/>
          <a:p>
            <a:fld id="{D5FFA400-FBED-41EA-B158-AC32945FEC31}" type="slidenum">
              <a:rPr lang="da-DK" smtClean="0"/>
              <a:t>8</a:t>
            </a:fld>
            <a:endParaRPr lang="da-DK"/>
          </a:p>
        </p:txBody>
      </p:sp>
    </p:spTree>
    <p:extLst>
      <p:ext uri="{BB962C8B-B14F-4D97-AF65-F5344CB8AC3E}">
        <p14:creationId xmlns:p14="http://schemas.microsoft.com/office/powerpoint/2010/main" val="873857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Source: https://research.noaa.gov/article/ArtMID/587/ArticleID/2756/Simulated-geoengineering-evaluation-cooler-planet-but-with-side-effects</a:t>
            </a:r>
          </a:p>
        </p:txBody>
      </p:sp>
      <p:sp>
        <p:nvSpPr>
          <p:cNvPr id="4" name="Slide Number Placeholder 3"/>
          <p:cNvSpPr>
            <a:spLocks noGrp="1"/>
          </p:cNvSpPr>
          <p:nvPr>
            <p:ph type="sldNum" sz="quarter" idx="5"/>
          </p:nvPr>
        </p:nvSpPr>
        <p:spPr/>
        <p:txBody>
          <a:bodyPr/>
          <a:lstStyle/>
          <a:p>
            <a:fld id="{D5FFA400-FBED-41EA-B158-AC32945FEC31}" type="slidenum">
              <a:rPr lang="da-DK" smtClean="0"/>
              <a:t>9</a:t>
            </a:fld>
            <a:endParaRPr lang="da-DK"/>
          </a:p>
        </p:txBody>
      </p:sp>
    </p:spTree>
    <p:extLst>
      <p:ext uri="{BB962C8B-B14F-4D97-AF65-F5344CB8AC3E}">
        <p14:creationId xmlns:p14="http://schemas.microsoft.com/office/powerpoint/2010/main" val="474320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0C812-1E6C-4095-BF7F-F7F75E8117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91F8DC3C-F4C6-48BF-8849-8BEDA92FDB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14F2396B-CA55-4513-AB35-69CFDB652330}"/>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40B1EDA0-C094-42F7-A891-B6656A20F8E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C3118E7-9C93-46FA-83C3-408CDCB59F68}"/>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22205643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7EE2-C0EC-404A-B9BB-CAFC345135BD}"/>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44C16E5-3CA0-4071-B432-019297861D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229542FC-46D1-4127-98D2-47329A3E1FDA}"/>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BE10C7DD-D0BC-4414-8509-0FC95DE5DEED}"/>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7218706-1AC7-4DD8-BC21-475C746934C1}"/>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3935261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B2365A-FD24-4919-957D-FF32693638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161887D7-8FAA-4201-A39A-B55BE0B31BC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5653AE7-35DE-4823-B467-20A95CBAFE5F}"/>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A661F2E9-0592-41C9-97F8-4D9814F4119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1B1D1614-738E-4DD8-85AD-D299687F6645}"/>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4173275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F39DB-93C4-4989-A442-095444DD9327}"/>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DAE66634-29B8-4AE6-9C2E-4645ADCFF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01D4831E-D6E1-4A9D-9D7D-BAB67E158C8C}"/>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D2140A2E-A031-42BD-9001-7F7F4DDE055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13A2130-231C-43F3-A8DB-2CA4AA97D235}"/>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2192402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DE281-7617-4069-96B7-F1EA9EC46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C1BD445A-F7EB-49DF-A30D-07A6A93E70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D62ADE-C31E-4EE1-B27B-35829008E7DC}"/>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C93897E3-A7FD-4EEB-82A2-2F8E3182FCA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A4F9FB7-350F-40EF-BD48-F925F2726BA8}"/>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2939423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BE8B-9D58-41EA-A9A9-17F1048D3B8B}"/>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2D0CA78-B07D-47EE-9F1C-92B9416681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2FBBEA27-D1E2-469E-B352-65F1D23F92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9DC75DEF-94E8-467D-81D7-64F99373E046}"/>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6" name="Footer Placeholder 5">
            <a:extLst>
              <a:ext uri="{FF2B5EF4-FFF2-40B4-BE49-F238E27FC236}">
                <a16:creationId xmlns:a16="http://schemas.microsoft.com/office/drawing/2014/main" id="{CF250E23-7F71-407E-A884-987601878EBD}"/>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B175A2F3-DDF8-458C-A12A-143C6D6841DE}"/>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1939778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26084-07CB-473C-B075-9962391F8F0A}"/>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008EE925-A366-47E9-A45E-E4C13A57E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DE584F-2124-4D0A-A185-D634FA05783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3DA1DC76-A5B8-4292-8183-DE3D049D42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88FBA0-B92A-4002-89A4-4683D3925B9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190B609-B95A-40A9-9635-AD65E4013C43}"/>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8" name="Footer Placeholder 7">
            <a:extLst>
              <a:ext uri="{FF2B5EF4-FFF2-40B4-BE49-F238E27FC236}">
                <a16:creationId xmlns:a16="http://schemas.microsoft.com/office/drawing/2014/main" id="{8D2527CA-B9FE-40BC-B0E5-BB4E5F6BC10F}"/>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0C2400EF-F2BB-47F4-9E7D-836FF92C7A41}"/>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1224668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D74E0-2A11-4F5D-887F-05D5929F576E}"/>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EA22C9DF-F724-4AF5-A7FB-3820EE0B4090}"/>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4" name="Footer Placeholder 3">
            <a:extLst>
              <a:ext uri="{FF2B5EF4-FFF2-40B4-BE49-F238E27FC236}">
                <a16:creationId xmlns:a16="http://schemas.microsoft.com/office/drawing/2014/main" id="{814F128A-4EE8-4E5A-883B-34EA681A8DA0}"/>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53ABBB5B-6121-4D88-9A9D-82721367AB23}"/>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30782817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1E3B45-5904-4B94-A08F-1B4F75103CA4}"/>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3" name="Footer Placeholder 2">
            <a:extLst>
              <a:ext uri="{FF2B5EF4-FFF2-40B4-BE49-F238E27FC236}">
                <a16:creationId xmlns:a16="http://schemas.microsoft.com/office/drawing/2014/main" id="{8A9A2093-D95C-4554-BD69-FB9D65C89A97}"/>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A2EEE1C3-1BCF-4608-85BA-7776AF2BB295}"/>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1170170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507F1-F2BD-455F-827C-3290C4D4F3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24631206-E907-4A21-982B-D1DB5F737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EEC326ED-9AB6-4E7B-AE0C-AE6100FE63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F269C2-2453-4419-AFD0-C95CCF861223}"/>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6" name="Footer Placeholder 5">
            <a:extLst>
              <a:ext uri="{FF2B5EF4-FFF2-40B4-BE49-F238E27FC236}">
                <a16:creationId xmlns:a16="http://schemas.microsoft.com/office/drawing/2014/main" id="{C1245CE9-4F91-483F-8267-B007FF9B9E8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AD72814-3669-4A93-B50C-124708CF1F00}"/>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1981151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9E8E-EE28-449E-AEEA-B6D19E115F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27BFEF9B-0210-4B71-B58B-C91A472FD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A8B50933-4613-43AB-9269-9910B8991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3896F9-0C77-43CB-B6C1-D30FC6573AB0}"/>
              </a:ext>
            </a:extLst>
          </p:cNvPr>
          <p:cNvSpPr>
            <a:spLocks noGrp="1"/>
          </p:cNvSpPr>
          <p:nvPr>
            <p:ph type="dt" sz="half" idx="10"/>
          </p:nvPr>
        </p:nvSpPr>
        <p:spPr/>
        <p:txBody>
          <a:bodyPr/>
          <a:lstStyle/>
          <a:p>
            <a:fld id="{81E3E7A0-BF45-4A7C-B153-74C193ED4B80}" type="datetimeFigureOut">
              <a:rPr lang="da-DK" smtClean="0"/>
              <a:t>24-06-2022</a:t>
            </a:fld>
            <a:endParaRPr lang="da-DK"/>
          </a:p>
        </p:txBody>
      </p:sp>
      <p:sp>
        <p:nvSpPr>
          <p:cNvPr id="6" name="Footer Placeholder 5">
            <a:extLst>
              <a:ext uri="{FF2B5EF4-FFF2-40B4-BE49-F238E27FC236}">
                <a16:creationId xmlns:a16="http://schemas.microsoft.com/office/drawing/2014/main" id="{CB8D8D19-61C4-4843-800B-B8F035893F17}"/>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528A84A6-373D-4CDE-BE31-70FED40DB5A6}"/>
              </a:ext>
            </a:extLst>
          </p:cNvPr>
          <p:cNvSpPr>
            <a:spLocks noGrp="1"/>
          </p:cNvSpPr>
          <p:nvPr>
            <p:ph type="sldNum" sz="quarter" idx="12"/>
          </p:nvPr>
        </p:nvSpPr>
        <p:spPr/>
        <p:txBody>
          <a:bodyPr/>
          <a:lstStyle/>
          <a:p>
            <a:fld id="{6DE87667-BCBC-4D35-AFDA-2D0517EF3A62}" type="slidenum">
              <a:rPr lang="da-DK" smtClean="0"/>
              <a:t>‹Nr.›</a:t>
            </a:fld>
            <a:endParaRPr lang="da-DK"/>
          </a:p>
        </p:txBody>
      </p:sp>
    </p:spTree>
    <p:extLst>
      <p:ext uri="{BB962C8B-B14F-4D97-AF65-F5344CB8AC3E}">
        <p14:creationId xmlns:p14="http://schemas.microsoft.com/office/powerpoint/2010/main" val="2359077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5C1324-46C3-44A8-8544-D064A4C274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5434305E-76F7-4DAD-BFFC-4566807E7A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26C721D-EDF5-4103-A0EC-AEFB367866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E3E7A0-BF45-4A7C-B153-74C193ED4B80}" type="datetimeFigureOut">
              <a:rPr lang="da-DK" smtClean="0"/>
              <a:t>24-06-2022</a:t>
            </a:fld>
            <a:endParaRPr lang="da-DK"/>
          </a:p>
        </p:txBody>
      </p:sp>
      <p:sp>
        <p:nvSpPr>
          <p:cNvPr id="5" name="Footer Placeholder 4">
            <a:extLst>
              <a:ext uri="{FF2B5EF4-FFF2-40B4-BE49-F238E27FC236}">
                <a16:creationId xmlns:a16="http://schemas.microsoft.com/office/drawing/2014/main" id="{FADEB44E-7387-4AB9-B896-3FA8829785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99B9E85C-1BE4-4907-9377-B6FF437C65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87667-BCBC-4D35-AFDA-2D0517EF3A62}" type="slidenum">
              <a:rPr lang="da-DK" smtClean="0"/>
              <a:t>‹Nr.›</a:t>
            </a:fld>
            <a:endParaRPr lang="da-DK"/>
          </a:p>
        </p:txBody>
      </p:sp>
    </p:spTree>
    <p:extLst>
      <p:ext uri="{BB962C8B-B14F-4D97-AF65-F5344CB8AC3E}">
        <p14:creationId xmlns:p14="http://schemas.microsoft.com/office/powerpoint/2010/main" val="345472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AE5B9-881D-4E95-A021-511FF100BB78}"/>
              </a:ext>
            </a:extLst>
          </p:cNvPr>
          <p:cNvSpPr>
            <a:spLocks noGrp="1"/>
          </p:cNvSpPr>
          <p:nvPr>
            <p:ph type="ctrTitle"/>
          </p:nvPr>
        </p:nvSpPr>
        <p:spPr/>
        <p:txBody>
          <a:bodyPr/>
          <a:lstStyle/>
          <a:p>
            <a:r>
              <a:rPr lang="da-DK" dirty="0" smtClean="0"/>
              <a:t>CDR / SRM graphics</a:t>
            </a:r>
            <a:endParaRPr lang="da-DK" dirty="0"/>
          </a:p>
        </p:txBody>
      </p:sp>
      <p:sp>
        <p:nvSpPr>
          <p:cNvPr id="3" name="Subtitle 2">
            <a:extLst>
              <a:ext uri="{FF2B5EF4-FFF2-40B4-BE49-F238E27FC236}">
                <a16:creationId xmlns:a16="http://schemas.microsoft.com/office/drawing/2014/main" id="{6F160ADC-C0F3-4ADD-AD8D-318E863B7C14}"/>
              </a:ext>
            </a:extLst>
          </p:cNvPr>
          <p:cNvSpPr>
            <a:spLocks noGrp="1"/>
          </p:cNvSpPr>
          <p:nvPr>
            <p:ph type="subTitle" idx="1"/>
          </p:nvPr>
        </p:nvSpPr>
        <p:spPr/>
        <p:txBody>
          <a:bodyPr/>
          <a:lstStyle/>
          <a:p>
            <a:endParaRPr lang="da-DK"/>
          </a:p>
        </p:txBody>
      </p:sp>
    </p:spTree>
    <p:extLst>
      <p:ext uri="{BB962C8B-B14F-4D97-AF65-F5344CB8AC3E}">
        <p14:creationId xmlns:p14="http://schemas.microsoft.com/office/powerpoint/2010/main" val="597961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38200" y="1774408"/>
            <a:ext cx="9030233" cy="4467982"/>
          </a:xfrm>
          <a:prstGeom prst="rect">
            <a:avLst/>
          </a:prstGeom>
        </p:spPr>
      </p:pic>
      <p:sp>
        <p:nvSpPr>
          <p:cNvPr id="5" name="Title 1">
            <a:extLst>
              <a:ext uri="{FF2B5EF4-FFF2-40B4-BE49-F238E27FC236}">
                <a16:creationId xmlns:a16="http://schemas.microsoft.com/office/drawing/2014/main" id="{090D6875-BAA8-4E25-9984-98CA85D14053}"/>
              </a:ext>
            </a:extLst>
          </p:cNvPr>
          <p:cNvSpPr>
            <a:spLocks noGrp="1"/>
          </p:cNvSpPr>
          <p:nvPr>
            <p:ph type="title"/>
          </p:nvPr>
        </p:nvSpPr>
        <p:spPr>
          <a:xfrm>
            <a:off x="838200" y="365125"/>
            <a:ext cx="10515600" cy="1325563"/>
          </a:xfrm>
        </p:spPr>
        <p:txBody>
          <a:bodyPr/>
          <a:lstStyle/>
          <a:p>
            <a:r>
              <a:rPr lang="da-DK" dirty="0" smtClean="0"/>
              <a:t>Existing work</a:t>
            </a:r>
            <a:endParaRPr lang="da-DK" dirty="0"/>
          </a:p>
        </p:txBody>
      </p:sp>
    </p:spTree>
    <p:extLst>
      <p:ext uri="{BB962C8B-B14F-4D97-AF65-F5344CB8AC3E}">
        <p14:creationId xmlns:p14="http://schemas.microsoft.com/office/powerpoint/2010/main" val="1501509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Graphics to create in a similar style</a:t>
            </a:r>
            <a:endParaRPr lang="en-US" dirty="0"/>
          </a:p>
        </p:txBody>
      </p:sp>
      <p:sp>
        <p:nvSpPr>
          <p:cNvPr id="3" name="Inhaltsplatzhalter 2"/>
          <p:cNvSpPr>
            <a:spLocks noGrp="1"/>
          </p:cNvSpPr>
          <p:nvPr>
            <p:ph idx="1"/>
          </p:nvPr>
        </p:nvSpPr>
        <p:spPr/>
        <p:txBody>
          <a:bodyPr>
            <a:normAutofit fontScale="85000" lnSpcReduction="20000"/>
          </a:bodyPr>
          <a:lstStyle/>
          <a:p>
            <a:pPr marL="0" indent="0">
              <a:buNone/>
            </a:pPr>
            <a:r>
              <a:rPr lang="en-US" dirty="0" smtClean="0"/>
              <a:t>First priority (required in a few weeks):</a:t>
            </a:r>
          </a:p>
          <a:p>
            <a:r>
              <a:rPr lang="en-US" dirty="0" smtClean="0"/>
              <a:t>Stratospheric </a:t>
            </a:r>
            <a:r>
              <a:rPr lang="en-US" dirty="0"/>
              <a:t>Aerosol </a:t>
            </a:r>
            <a:r>
              <a:rPr lang="en-US" dirty="0" smtClean="0"/>
              <a:t>Injection </a:t>
            </a:r>
            <a:endParaRPr lang="en-US" dirty="0"/>
          </a:p>
          <a:p>
            <a:r>
              <a:rPr lang="en-US" dirty="0"/>
              <a:t>Marine Cloud Brightening</a:t>
            </a:r>
          </a:p>
          <a:p>
            <a:r>
              <a:rPr lang="en-US" dirty="0"/>
              <a:t>Space-based Geoengineering</a:t>
            </a:r>
          </a:p>
          <a:p>
            <a:endParaRPr lang="en-US" dirty="0" smtClean="0"/>
          </a:p>
          <a:p>
            <a:pPr marL="0" indent="0">
              <a:buNone/>
            </a:pPr>
            <a:r>
              <a:rPr lang="en-US" dirty="0" smtClean="0"/>
              <a:t>Second priority (no deadline):</a:t>
            </a:r>
            <a:endParaRPr lang="en-US" dirty="0"/>
          </a:p>
          <a:p>
            <a:r>
              <a:rPr lang="en-US" dirty="0" smtClean="0"/>
              <a:t>Ecosystem/peatland </a:t>
            </a:r>
            <a:r>
              <a:rPr lang="en-US" dirty="0"/>
              <a:t>restoration</a:t>
            </a:r>
          </a:p>
          <a:p>
            <a:r>
              <a:rPr lang="en-US" dirty="0" smtClean="0"/>
              <a:t>Harvested </a:t>
            </a:r>
            <a:r>
              <a:rPr lang="en-US" dirty="0"/>
              <a:t>wood products</a:t>
            </a:r>
          </a:p>
          <a:p>
            <a:r>
              <a:rPr lang="en-US" dirty="0" smtClean="0"/>
              <a:t>Cirrus </a:t>
            </a:r>
            <a:r>
              <a:rPr lang="en-US" dirty="0"/>
              <a:t>cloud thinning</a:t>
            </a:r>
          </a:p>
          <a:p>
            <a:r>
              <a:rPr lang="en-US" dirty="0" smtClean="0"/>
              <a:t>Ice </a:t>
            </a:r>
            <a:r>
              <a:rPr lang="en-US" dirty="0"/>
              <a:t>protection</a:t>
            </a:r>
          </a:p>
          <a:p>
            <a:r>
              <a:rPr lang="en-US" dirty="0" smtClean="0"/>
              <a:t>Surface </a:t>
            </a:r>
            <a:r>
              <a:rPr lang="en-US" dirty="0"/>
              <a:t>based albedo modification</a:t>
            </a:r>
          </a:p>
          <a:p>
            <a:endParaRPr lang="en-US" dirty="0"/>
          </a:p>
          <a:p>
            <a:endParaRPr lang="en-US" dirty="0"/>
          </a:p>
        </p:txBody>
      </p:sp>
    </p:spTree>
    <p:extLst>
      <p:ext uri="{BB962C8B-B14F-4D97-AF65-F5344CB8AC3E}">
        <p14:creationId xmlns:p14="http://schemas.microsoft.com/office/powerpoint/2010/main" val="471194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D6875-BAA8-4E25-9984-98CA85D14053}"/>
              </a:ext>
            </a:extLst>
          </p:cNvPr>
          <p:cNvSpPr>
            <a:spLocks noGrp="1"/>
          </p:cNvSpPr>
          <p:nvPr>
            <p:ph type="title"/>
          </p:nvPr>
        </p:nvSpPr>
        <p:spPr/>
        <p:txBody>
          <a:bodyPr/>
          <a:lstStyle/>
          <a:p>
            <a:r>
              <a:rPr lang="da-DK" dirty="0" err="1"/>
              <a:t>Stratospheric</a:t>
            </a:r>
            <a:r>
              <a:rPr lang="da-DK" dirty="0"/>
              <a:t> Aerosol </a:t>
            </a:r>
            <a:r>
              <a:rPr lang="da-DK" dirty="0" err="1"/>
              <a:t>Injection</a:t>
            </a:r>
            <a:endParaRPr lang="da-DK" dirty="0"/>
          </a:p>
        </p:txBody>
      </p:sp>
      <p:pic>
        <p:nvPicPr>
          <p:cNvPr id="7" name="Picture 6" descr="A picture containing diagram&#10;&#10;Description automatically generated">
            <a:extLst>
              <a:ext uri="{FF2B5EF4-FFF2-40B4-BE49-F238E27FC236}">
                <a16:creationId xmlns:a16="http://schemas.microsoft.com/office/drawing/2014/main" id="{C94B0C3B-5CA0-47BF-9A70-BAF60B8DC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916" y="1766254"/>
            <a:ext cx="5449060" cy="3391373"/>
          </a:xfrm>
          <a:prstGeom prst="rect">
            <a:avLst/>
          </a:prstGeom>
        </p:spPr>
      </p:pic>
      <p:pic>
        <p:nvPicPr>
          <p:cNvPr id="11" name="Picture 10" descr="Diagram&#10;&#10;Description automatically generated">
            <a:extLst>
              <a:ext uri="{FF2B5EF4-FFF2-40B4-BE49-F238E27FC236}">
                <a16:creationId xmlns:a16="http://schemas.microsoft.com/office/drawing/2014/main" id="{56352864-D15E-42D4-9B9B-10DE4B091C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9846" y="1419065"/>
            <a:ext cx="4677101" cy="3738562"/>
          </a:xfrm>
          <a:prstGeom prst="rect">
            <a:avLst/>
          </a:prstGeom>
        </p:spPr>
      </p:pic>
      <p:sp>
        <p:nvSpPr>
          <p:cNvPr id="3" name="Textfeld 2"/>
          <p:cNvSpPr txBox="1"/>
          <p:nvPr/>
        </p:nvSpPr>
        <p:spPr>
          <a:xfrm>
            <a:off x="400916" y="5310909"/>
            <a:ext cx="11440102" cy="1169551"/>
          </a:xfrm>
          <a:prstGeom prst="rect">
            <a:avLst/>
          </a:prstGeom>
          <a:noFill/>
        </p:spPr>
        <p:txBody>
          <a:bodyPr wrap="square" rtlCol="0">
            <a:spAutoFit/>
          </a:bodyPr>
          <a:lstStyle/>
          <a:p>
            <a:r>
              <a:rPr lang="en-US" sz="1400" i="1" dirty="0"/>
              <a:t>Stratospheric Aerosol Injection </a:t>
            </a:r>
            <a:r>
              <a:rPr lang="en-US" sz="1400" dirty="0"/>
              <a:t>– Stratospheric aerosol injection aims to limit the effects of climate change by using planes or balloons to spray small particles of substances (aerosols) into the upper atmosphere. Sulfur dioxide is one example of a substance we could use. The particles would reflect sunlight back into space. This could cool temperatures on Earth. But for this idea to work, we would have to keep doing it continuously. If we stopped, temperatures would rise once again, and probably very quickly,  Also, stratospheric aerosol injection would not do anything to reduce our greenhouse gas emissions or help with other impacts, such as ocean acidification. </a:t>
            </a:r>
            <a:endParaRPr lang="en-US" sz="1400" dirty="0"/>
          </a:p>
        </p:txBody>
      </p:sp>
    </p:spTree>
    <p:extLst>
      <p:ext uri="{BB962C8B-B14F-4D97-AF65-F5344CB8AC3E}">
        <p14:creationId xmlns:p14="http://schemas.microsoft.com/office/powerpoint/2010/main" val="1830286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8237C-F672-4A2C-AABC-3E743FF8006C}"/>
              </a:ext>
            </a:extLst>
          </p:cNvPr>
          <p:cNvSpPr>
            <a:spLocks noGrp="1"/>
          </p:cNvSpPr>
          <p:nvPr>
            <p:ph type="title"/>
          </p:nvPr>
        </p:nvSpPr>
        <p:spPr>
          <a:xfrm>
            <a:off x="681182" y="218527"/>
            <a:ext cx="10515600" cy="1325563"/>
          </a:xfrm>
        </p:spPr>
        <p:txBody>
          <a:bodyPr/>
          <a:lstStyle/>
          <a:p>
            <a:r>
              <a:rPr lang="da-DK" dirty="0"/>
              <a:t>Space-based </a:t>
            </a:r>
            <a:r>
              <a:rPr lang="da-DK" dirty="0" smtClean="0"/>
              <a:t>geoengineering</a:t>
            </a:r>
            <a:endParaRPr lang="da-DK" dirty="0"/>
          </a:p>
        </p:txBody>
      </p:sp>
      <p:pic>
        <p:nvPicPr>
          <p:cNvPr id="9" name="Picture 8">
            <a:extLst>
              <a:ext uri="{FF2B5EF4-FFF2-40B4-BE49-F238E27FC236}">
                <a16:creationId xmlns:a16="http://schemas.microsoft.com/office/drawing/2014/main" id="{14E22774-B8BF-4E1C-99F3-0F50C56CF6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3168" y="1385887"/>
            <a:ext cx="3979723" cy="3612169"/>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92068B35-6A6C-4892-BD07-C9E6FBA4DA36}"/>
              </a:ext>
            </a:extLst>
          </p:cNvPr>
          <p:cNvPicPr/>
          <p:nvPr/>
        </p:nvPicPr>
        <p:blipFill>
          <a:blip r:embed="rId4"/>
          <a:stretch>
            <a:fillRect/>
          </a:stretch>
        </p:blipFill>
        <p:spPr bwMode="auto">
          <a:xfrm>
            <a:off x="1398159" y="1385888"/>
            <a:ext cx="3751119" cy="3612169"/>
          </a:xfrm>
          <a:prstGeom prst="rect">
            <a:avLst/>
          </a:prstGeom>
        </p:spPr>
      </p:pic>
      <p:sp>
        <p:nvSpPr>
          <p:cNvPr id="3" name="Textfeld 2"/>
          <p:cNvSpPr txBox="1"/>
          <p:nvPr/>
        </p:nvSpPr>
        <p:spPr>
          <a:xfrm>
            <a:off x="406400" y="5192019"/>
            <a:ext cx="11314545" cy="1384995"/>
          </a:xfrm>
          <a:prstGeom prst="rect">
            <a:avLst/>
          </a:prstGeom>
          <a:noFill/>
        </p:spPr>
        <p:txBody>
          <a:bodyPr wrap="square" rtlCol="0">
            <a:spAutoFit/>
          </a:bodyPr>
          <a:lstStyle/>
          <a:p>
            <a:r>
              <a:rPr lang="en-US" sz="1400" i="1" dirty="0"/>
              <a:t>Space-based Geoengineering </a:t>
            </a:r>
            <a:r>
              <a:rPr lang="en-US" sz="1400" dirty="0"/>
              <a:t>– Space-based geoengineering aims to limit the effects of climate change by putting a giant mirror or other reflective material in outer space between the Earth and the sun. Such a space mirror or sunshield would deflect sunlight back into space. This could cool temperatures on Earth. Space-based geoengineering also would avoid direct changes to the land, oceans, or atmosphere of the Earth itself. But for this idea to work, we would need to be able to build and maintain something in space much larger than ever before. A space mirror would also be very costly to build, given that its location would be about four times as far from the Earth as the Moon. Also, it would not do anything to reduce our greenhouse gas emissions or help with other impacts, such as ocean acidification.</a:t>
            </a:r>
            <a:endParaRPr lang="en-US" sz="1400" dirty="0"/>
          </a:p>
        </p:txBody>
      </p:sp>
    </p:spTree>
    <p:extLst>
      <p:ext uri="{BB962C8B-B14F-4D97-AF65-F5344CB8AC3E}">
        <p14:creationId xmlns:p14="http://schemas.microsoft.com/office/powerpoint/2010/main" val="2247301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062C-93BB-46D4-BD4A-2FB422A73C72}"/>
              </a:ext>
            </a:extLst>
          </p:cNvPr>
          <p:cNvSpPr>
            <a:spLocks noGrp="1"/>
          </p:cNvSpPr>
          <p:nvPr>
            <p:ph type="title"/>
          </p:nvPr>
        </p:nvSpPr>
        <p:spPr>
          <a:xfrm>
            <a:off x="727363" y="161925"/>
            <a:ext cx="10515600" cy="1325563"/>
          </a:xfrm>
        </p:spPr>
        <p:txBody>
          <a:bodyPr/>
          <a:lstStyle/>
          <a:p>
            <a:r>
              <a:rPr lang="da-DK" dirty="0"/>
              <a:t>Marine cloud </a:t>
            </a:r>
            <a:r>
              <a:rPr lang="da-DK" dirty="0" err="1"/>
              <a:t>brightening</a:t>
            </a:r>
            <a:endParaRPr lang="da-DK" dirty="0"/>
          </a:p>
        </p:txBody>
      </p:sp>
      <p:pic>
        <p:nvPicPr>
          <p:cNvPr id="5" name="Picture 4" descr="A picture containing nature, blue&#10;&#10;Description automatically generated">
            <a:extLst>
              <a:ext uri="{FF2B5EF4-FFF2-40B4-BE49-F238E27FC236}">
                <a16:creationId xmlns:a16="http://schemas.microsoft.com/office/drawing/2014/main" id="{CD4B03EF-A402-4031-AE54-12C063D6C0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1518" y="1247342"/>
            <a:ext cx="3704531" cy="3704531"/>
          </a:xfrm>
          <a:prstGeom prst="rect">
            <a:avLst/>
          </a:prstGeom>
        </p:spPr>
      </p:pic>
      <p:sp>
        <p:nvSpPr>
          <p:cNvPr id="4" name="Textfeld 3"/>
          <p:cNvSpPr txBox="1"/>
          <p:nvPr/>
        </p:nvSpPr>
        <p:spPr>
          <a:xfrm>
            <a:off x="406400" y="5192019"/>
            <a:ext cx="11314545" cy="1384995"/>
          </a:xfrm>
          <a:prstGeom prst="rect">
            <a:avLst/>
          </a:prstGeom>
          <a:noFill/>
        </p:spPr>
        <p:txBody>
          <a:bodyPr wrap="square" rtlCol="0">
            <a:spAutoFit/>
          </a:bodyPr>
          <a:lstStyle/>
          <a:p>
            <a:r>
              <a:rPr lang="en-US" sz="1400" i="1" dirty="0"/>
              <a:t>Marine Cloud Brightening </a:t>
            </a:r>
            <a:r>
              <a:rPr lang="en-US" sz="1400" dirty="0"/>
              <a:t>– Marine cloud brightening aims to limit the effects of climate change by spraying small particles of substances, such as sea salt, into the air over the oceans, to make clouds brighter. These clouds would reflect sunlight away from the Earth, which could cool temperatures on a local or regional level. Marine cloud brightening might also help to protect ecosystems threatened by climate change. One way to spray the particles would be to use a fleet of ships.  But for this idea to work, we would have to keep doing it continuously. If we stopped, temperatures would rise once again, and probably very quickly. Also, marine cloud brightening would not do anything to reduce our greenhouse gas emissions or help with other impacts, such as ocean </a:t>
            </a:r>
            <a:r>
              <a:rPr lang="en-US" sz="1400" dirty="0" smtClean="0"/>
              <a:t>acidification.</a:t>
            </a:r>
            <a:endParaRPr lang="en-US" sz="1100" dirty="0"/>
          </a:p>
        </p:txBody>
      </p:sp>
    </p:spTree>
    <p:extLst>
      <p:ext uri="{BB962C8B-B14F-4D97-AF65-F5344CB8AC3E}">
        <p14:creationId xmlns:p14="http://schemas.microsoft.com/office/powerpoint/2010/main" val="553386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C111-EBA4-4410-B976-A10B9E3FA18C}"/>
              </a:ext>
            </a:extLst>
          </p:cNvPr>
          <p:cNvSpPr>
            <a:spLocks noGrp="1"/>
          </p:cNvSpPr>
          <p:nvPr>
            <p:ph type="title"/>
          </p:nvPr>
        </p:nvSpPr>
        <p:spPr/>
        <p:txBody>
          <a:bodyPr/>
          <a:lstStyle/>
          <a:p>
            <a:r>
              <a:rPr lang="da-DK" dirty="0" err="1"/>
              <a:t>Other</a:t>
            </a:r>
            <a:r>
              <a:rPr lang="da-DK" dirty="0"/>
              <a:t> </a:t>
            </a:r>
            <a:r>
              <a:rPr lang="da-DK" dirty="0" err="1"/>
              <a:t>ideas</a:t>
            </a:r>
            <a:r>
              <a:rPr lang="da-DK" dirty="0"/>
              <a:t> from </a:t>
            </a:r>
            <a:r>
              <a:rPr lang="da-DK" dirty="0" err="1"/>
              <a:t>literature</a:t>
            </a:r>
            <a:endParaRPr lang="da-DK" dirty="0"/>
          </a:p>
        </p:txBody>
      </p:sp>
      <p:pic>
        <p:nvPicPr>
          <p:cNvPr id="1026" name="Picture 2" descr="figure 1">
            <a:extLst>
              <a:ext uri="{FF2B5EF4-FFF2-40B4-BE49-F238E27FC236}">
                <a16:creationId xmlns:a16="http://schemas.microsoft.com/office/drawing/2014/main" id="{4862171A-EADF-41B1-9E0F-14A48B83ED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7206" y="1469015"/>
            <a:ext cx="6524625"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7070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C111-EBA4-4410-B976-A10B9E3FA18C}"/>
              </a:ext>
            </a:extLst>
          </p:cNvPr>
          <p:cNvSpPr>
            <a:spLocks noGrp="1"/>
          </p:cNvSpPr>
          <p:nvPr>
            <p:ph type="title"/>
          </p:nvPr>
        </p:nvSpPr>
        <p:spPr/>
        <p:txBody>
          <a:bodyPr>
            <a:normAutofit/>
          </a:bodyPr>
          <a:lstStyle/>
          <a:p>
            <a:r>
              <a:rPr lang="da-DK" dirty="0" err="1"/>
              <a:t>Other</a:t>
            </a:r>
            <a:r>
              <a:rPr lang="da-DK" dirty="0"/>
              <a:t> </a:t>
            </a:r>
            <a:r>
              <a:rPr lang="da-DK" dirty="0" err="1"/>
              <a:t>ideas</a:t>
            </a:r>
            <a:r>
              <a:rPr lang="da-DK" dirty="0"/>
              <a:t> </a:t>
            </a:r>
            <a:br>
              <a:rPr lang="da-DK" dirty="0"/>
            </a:br>
            <a:r>
              <a:rPr lang="da-DK" dirty="0"/>
              <a:t>from </a:t>
            </a:r>
            <a:r>
              <a:rPr lang="da-DK" dirty="0" err="1"/>
              <a:t>literature</a:t>
            </a:r>
            <a:endParaRPr lang="da-DK" dirty="0"/>
          </a:p>
        </p:txBody>
      </p:sp>
      <p:pic>
        <p:nvPicPr>
          <p:cNvPr id="2050" name="Picture 2">
            <a:extLst>
              <a:ext uri="{FF2B5EF4-FFF2-40B4-BE49-F238E27FC236}">
                <a16:creationId xmlns:a16="http://schemas.microsoft.com/office/drawing/2014/main" id="{BCE07F81-03E1-42C6-A80B-82E590CF0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2407" y="0"/>
            <a:ext cx="56848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70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8C111-EBA4-4410-B976-A10B9E3FA18C}"/>
              </a:ext>
            </a:extLst>
          </p:cNvPr>
          <p:cNvSpPr>
            <a:spLocks noGrp="1"/>
          </p:cNvSpPr>
          <p:nvPr>
            <p:ph type="title"/>
          </p:nvPr>
        </p:nvSpPr>
        <p:spPr>
          <a:xfrm>
            <a:off x="302636" y="-62345"/>
            <a:ext cx="10515600" cy="1325563"/>
          </a:xfrm>
        </p:spPr>
        <p:txBody>
          <a:bodyPr>
            <a:normAutofit/>
          </a:bodyPr>
          <a:lstStyle/>
          <a:p>
            <a:r>
              <a:rPr lang="da-DK" dirty="0" err="1"/>
              <a:t>Other</a:t>
            </a:r>
            <a:r>
              <a:rPr lang="da-DK" dirty="0"/>
              <a:t> </a:t>
            </a:r>
            <a:r>
              <a:rPr lang="da-DK" dirty="0" err="1"/>
              <a:t>ideas</a:t>
            </a:r>
            <a:r>
              <a:rPr lang="da-DK" dirty="0"/>
              <a:t> from </a:t>
            </a:r>
            <a:r>
              <a:rPr lang="da-DK" dirty="0" err="1"/>
              <a:t>literature</a:t>
            </a:r>
            <a:endParaRPr lang="da-DK" dirty="0"/>
          </a:p>
        </p:txBody>
      </p:sp>
      <p:pic>
        <p:nvPicPr>
          <p:cNvPr id="3074" name="Picture 2">
            <a:extLst>
              <a:ext uri="{FF2B5EF4-FFF2-40B4-BE49-F238E27FC236}">
                <a16:creationId xmlns:a16="http://schemas.microsoft.com/office/drawing/2014/main" id="{397F8423-4EE5-4F4C-805F-0381A2EC7C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300" y="912526"/>
            <a:ext cx="8729663" cy="594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464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552</Words>
  <Application>Microsoft Office PowerPoint</Application>
  <PresentationFormat>Breitbild</PresentationFormat>
  <Paragraphs>37</Paragraphs>
  <Slides>9</Slides>
  <Notes>6</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Calibri</vt:lpstr>
      <vt:lpstr>Calibri Light</vt:lpstr>
      <vt:lpstr>Times New Roman</vt:lpstr>
      <vt:lpstr>Office Theme</vt:lpstr>
      <vt:lpstr>CDR / SRM graphics</vt:lpstr>
      <vt:lpstr>Existing work</vt:lpstr>
      <vt:lpstr>Graphics to create in a similar style</vt:lpstr>
      <vt:lpstr>Stratospheric Aerosol Injection</vt:lpstr>
      <vt:lpstr>Space-based geoengineering</vt:lpstr>
      <vt:lpstr>Marine cloud brightening</vt:lpstr>
      <vt:lpstr>Other ideas from literature</vt:lpstr>
      <vt:lpstr>Other ideas  from literature</vt:lpstr>
      <vt:lpstr>Other ideas from literature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M. Baum</dc:creator>
  <cp:lastModifiedBy>William Lamb</cp:lastModifiedBy>
  <cp:revision>6</cp:revision>
  <dcterms:created xsi:type="dcterms:W3CDTF">2022-06-23T13:11:32Z</dcterms:created>
  <dcterms:modified xsi:type="dcterms:W3CDTF">2022-06-27T11:46:09Z</dcterms:modified>
</cp:coreProperties>
</file>